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Montserrat"/>
      <p:regular r:id="rId29"/>
      <p:bold r:id="rId30"/>
      <p:italic r:id="rId31"/>
      <p:boldItalic r:id="rId32"/>
    </p:embeddedFont>
    <p:embeddedFont>
      <p:font typeface="Lato"/>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ierre begu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Merriweather-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Merriweather-italic.fntdata"/><Relationship Id="rId16" Type="http://schemas.openxmlformats.org/officeDocument/2006/relationships/slide" Target="slides/slide10.xml"/><Relationship Id="rId38" Type="http://schemas.openxmlformats.org/officeDocument/2006/relationships/font" Target="fonts/Merriweather-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21T16:27:26.831">
    <p:pos x="6000" y="0"/>
    <p:text>Un médicament antidiabétique est un médicament utilisé pour traiter le diabète sucré. Les antidiabétiques agissent en général en abaissant la glycémie. Il y a différents types d'antidiabétiques, et leur utilisation dépend de la nature du diabète, du dosage de l'hémoglobine glyquée, de l'âge et de la situation de la personne, et de bien d'autres facteurs.
Ainsi, dans le diabète de type 1, il n'y a pas de sécrétion physiologique d'insuline. L'administration d'insuline est donc la base du traitement et l'utilisation d'antidiabétiques oraux n'est pas indiquée. Au contraire, dans le diabète de type 2, la sécrétion d'insuline est présente mais insuffisante pour obtenir un effet physiologique. Le traitement consiste donc en l'administration d'antidiabétiques oraux qui vont augmenter cette sécrétion ou favoriser la sensibilité des tissus à l'insuline.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f443a048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f443a048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f8c7681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f8c7681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de7f8871c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de7f8871c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ef40f71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ef40f71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f0c9ca1d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f0c9ca1d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fb3e3f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fb3e3f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dfb3e3f03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dfb3e3f03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f677450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f677450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edd18b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edd18b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dedd18b6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dedd18b6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f8c76813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f8c76813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e7f8871c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e7f8871c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f443a048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f443a048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f8c76813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df8c76813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df0c9ca1d7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df0c9ca1d7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e7f8871c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e7f8871c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e7f8871c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e7f8871c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f97887937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f97887937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edd18b6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dedd18b6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f97887937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f97887937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e7f8871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e7f8871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google.com/spreadsheets/d/1dz_rBtlgb4ZUrfhlfVfMeEclJLZTyqXO/edit?usp=sharing&amp;ouid=110478518937907721607&amp;rtpof=true&amp;sd=true" TargetMode="External"/><Relationship Id="rId4" Type="http://schemas.openxmlformats.org/officeDocument/2006/relationships/hyperlink" Target="https://docs.google.com/document/d/126n0vRWwm_duADajZwPBBGBBQUKQv7SDqMX_f3A4z9g/edit?usp=drive_link" TargetMode="External"/><Relationship Id="rId5" Type="http://schemas.openxmlformats.org/officeDocument/2006/relationships/hyperlink" Target="https://moodle.unistra.fr/pluginfile.php/1153880/mod_resource/content/2/DPM%201966-1974%20Teil%202%2C%20Zehnjahresvergleich%20Compr.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311700" y="3059325"/>
            <a:ext cx="179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fr"/>
              <a:t>Groupe IV</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5" name="Google Shape;135;p13"/>
          <p:cNvSpPr txBox="1"/>
          <p:nvPr>
            <p:ph idx="1" type="body"/>
          </p:nvPr>
        </p:nvSpPr>
        <p:spPr>
          <a:xfrm>
            <a:off x="311700" y="1839250"/>
            <a:ext cx="8520600" cy="989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fr" sz="2500">
                <a:solidFill>
                  <a:schemeClr val="dk1"/>
                </a:solidFill>
                <a:highlight>
                  <a:srgbClr val="FFFFFF"/>
                </a:highlight>
              </a:rPr>
              <a:t>Quel impact a eu la commercialisation du Euglucon 5 sur le marché des antidiabétiques en RFA ?</a:t>
            </a:r>
            <a:endParaRPr sz="3300"/>
          </a:p>
        </p:txBody>
      </p:sp>
      <p:sp>
        <p:nvSpPr>
          <p:cNvPr id="136" name="Google Shape;136;p13"/>
          <p:cNvSpPr txBox="1"/>
          <p:nvPr/>
        </p:nvSpPr>
        <p:spPr>
          <a:xfrm>
            <a:off x="311700" y="3632025"/>
            <a:ext cx="3451500" cy="1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800">
                <a:solidFill>
                  <a:schemeClr val="dk2"/>
                </a:solidFill>
                <a:latin typeface="Merriweather"/>
                <a:ea typeface="Merriweather"/>
                <a:cs typeface="Merriweather"/>
                <a:sym typeface="Merriweather"/>
              </a:rPr>
              <a:t>BEGUIN Pierre </a:t>
            </a:r>
            <a:endParaRPr sz="18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fr" sz="1800">
                <a:solidFill>
                  <a:schemeClr val="dk2"/>
                </a:solidFill>
                <a:latin typeface="Merriweather"/>
                <a:ea typeface="Merriweather"/>
                <a:cs typeface="Merriweather"/>
                <a:sym typeface="Merriweather"/>
              </a:rPr>
              <a:t>CONDE Mamady</a:t>
            </a:r>
            <a:endParaRPr sz="18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fr" sz="1800">
                <a:solidFill>
                  <a:schemeClr val="dk2"/>
                </a:solidFill>
                <a:latin typeface="Merriweather"/>
                <a:ea typeface="Merriweather"/>
                <a:cs typeface="Merriweather"/>
                <a:sym typeface="Merriweather"/>
              </a:rPr>
              <a:t>ASADIDOMAKANI  Raha</a:t>
            </a:r>
            <a:endParaRPr sz="18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fr" sz="1800">
                <a:solidFill>
                  <a:schemeClr val="dk2"/>
                </a:solidFill>
                <a:latin typeface="Merriweather"/>
                <a:ea typeface="Merriweather"/>
                <a:cs typeface="Merriweather"/>
                <a:sym typeface="Merriweather"/>
              </a:rPr>
              <a:t>DIALLO Mamadou Aliou</a:t>
            </a:r>
            <a:endParaRPr sz="1800">
              <a:solidFill>
                <a:schemeClr val="dk2"/>
              </a:solidFill>
              <a:latin typeface="Merriweather"/>
              <a:ea typeface="Merriweather"/>
              <a:cs typeface="Merriweather"/>
              <a:sym typeface="Merriweather"/>
            </a:endParaRPr>
          </a:p>
        </p:txBody>
      </p:sp>
      <p:pic>
        <p:nvPicPr>
          <p:cNvPr id="137" name="Google Shape;137;p13"/>
          <p:cNvPicPr preferRelativeResize="0"/>
          <p:nvPr/>
        </p:nvPicPr>
        <p:blipFill>
          <a:blip r:embed="rId3">
            <a:alphaModFix/>
          </a:blip>
          <a:stretch>
            <a:fillRect/>
          </a:stretch>
        </p:blipFill>
        <p:spPr>
          <a:xfrm>
            <a:off x="0" y="0"/>
            <a:ext cx="2777974" cy="1202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3. Méthodologie</a:t>
            </a:r>
            <a:endParaRPr/>
          </a:p>
        </p:txBody>
      </p:sp>
      <p:pic>
        <p:nvPicPr>
          <p:cNvPr id="196" name="Google Shape;196;p22"/>
          <p:cNvPicPr preferRelativeResize="0"/>
          <p:nvPr/>
        </p:nvPicPr>
        <p:blipFill>
          <a:blip r:embed="rId3">
            <a:alphaModFix/>
          </a:blip>
          <a:stretch>
            <a:fillRect/>
          </a:stretch>
        </p:blipFill>
        <p:spPr>
          <a:xfrm>
            <a:off x="500775" y="1960613"/>
            <a:ext cx="3589450" cy="1894425"/>
          </a:xfrm>
          <a:prstGeom prst="rect">
            <a:avLst/>
          </a:prstGeom>
          <a:noFill/>
          <a:ln>
            <a:noFill/>
          </a:ln>
        </p:spPr>
      </p:pic>
      <p:pic>
        <p:nvPicPr>
          <p:cNvPr id="197" name="Google Shape;197;p22"/>
          <p:cNvPicPr preferRelativeResize="0"/>
          <p:nvPr/>
        </p:nvPicPr>
        <p:blipFill>
          <a:blip r:embed="rId4">
            <a:alphaModFix/>
          </a:blip>
          <a:stretch>
            <a:fillRect/>
          </a:stretch>
        </p:blipFill>
        <p:spPr>
          <a:xfrm>
            <a:off x="4223400" y="2083824"/>
            <a:ext cx="4695175" cy="164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3"/>
          <p:cNvPicPr preferRelativeResize="0"/>
          <p:nvPr/>
        </p:nvPicPr>
        <p:blipFill>
          <a:blip r:embed="rId3">
            <a:alphaModFix/>
          </a:blip>
          <a:stretch>
            <a:fillRect/>
          </a:stretch>
        </p:blipFill>
        <p:spPr>
          <a:xfrm>
            <a:off x="1893100" y="945275"/>
            <a:ext cx="2748800" cy="4122031"/>
          </a:xfrm>
          <a:prstGeom prst="rect">
            <a:avLst/>
          </a:prstGeom>
          <a:noFill/>
          <a:ln>
            <a:noFill/>
          </a:ln>
        </p:spPr>
      </p:pic>
      <p:pic>
        <p:nvPicPr>
          <p:cNvPr id="203" name="Google Shape;203;p23"/>
          <p:cNvPicPr preferRelativeResize="0"/>
          <p:nvPr/>
        </p:nvPicPr>
        <p:blipFill>
          <a:blip r:embed="rId4">
            <a:alphaModFix/>
          </a:blip>
          <a:stretch>
            <a:fillRect/>
          </a:stretch>
        </p:blipFill>
        <p:spPr>
          <a:xfrm>
            <a:off x="4641900" y="945350"/>
            <a:ext cx="2748800" cy="4121950"/>
          </a:xfrm>
          <a:prstGeom prst="rect">
            <a:avLst/>
          </a:prstGeom>
          <a:noFill/>
          <a:ln>
            <a:noFill/>
          </a:ln>
        </p:spPr>
      </p:pic>
      <p:sp>
        <p:nvSpPr>
          <p:cNvPr id="204" name="Google Shape;204;p23"/>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u="sng"/>
              <a:t>Méthodologie des graphiques</a:t>
            </a:r>
            <a:endParaRPr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4"/>
          <p:cNvPicPr preferRelativeResize="0"/>
          <p:nvPr/>
        </p:nvPicPr>
        <p:blipFill>
          <a:blip r:embed="rId3">
            <a:alphaModFix/>
          </a:blip>
          <a:stretch>
            <a:fillRect/>
          </a:stretch>
        </p:blipFill>
        <p:spPr>
          <a:xfrm>
            <a:off x="4615450" y="849300"/>
            <a:ext cx="2760899" cy="4140124"/>
          </a:xfrm>
          <a:prstGeom prst="rect">
            <a:avLst/>
          </a:prstGeom>
          <a:noFill/>
          <a:ln>
            <a:noFill/>
          </a:ln>
        </p:spPr>
      </p:pic>
      <p:pic>
        <p:nvPicPr>
          <p:cNvPr id="210" name="Google Shape;210;p24"/>
          <p:cNvPicPr preferRelativeResize="0"/>
          <p:nvPr/>
        </p:nvPicPr>
        <p:blipFill>
          <a:blip r:embed="rId4">
            <a:alphaModFix/>
          </a:blip>
          <a:stretch>
            <a:fillRect/>
          </a:stretch>
        </p:blipFill>
        <p:spPr>
          <a:xfrm>
            <a:off x="1854550" y="849299"/>
            <a:ext cx="2760899" cy="4140153"/>
          </a:xfrm>
          <a:prstGeom prst="rect">
            <a:avLst/>
          </a:prstGeom>
          <a:noFill/>
          <a:ln>
            <a:noFill/>
          </a:ln>
        </p:spPr>
      </p:pic>
      <p:sp>
        <p:nvSpPr>
          <p:cNvPr id="211" name="Google Shape;211;p24"/>
          <p:cNvSpPr txBox="1"/>
          <p:nvPr>
            <p:ph type="title"/>
          </p:nvPr>
        </p:nvSpPr>
        <p:spPr>
          <a:xfrm>
            <a:off x="311700" y="2164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u="sng"/>
              <a:t>Méthodologie des graphiques</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600650" y="393750"/>
            <a:ext cx="5942700" cy="552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Antidiabétique en RFA 1966-1974</a:t>
            </a:r>
            <a:endParaRPr/>
          </a:p>
        </p:txBody>
      </p:sp>
      <p:pic>
        <p:nvPicPr>
          <p:cNvPr id="217" name="Google Shape;217;p25"/>
          <p:cNvPicPr preferRelativeResize="0"/>
          <p:nvPr/>
        </p:nvPicPr>
        <p:blipFill rotWithShape="1">
          <a:blip r:embed="rId3">
            <a:alphaModFix/>
          </a:blip>
          <a:srcRect b="2320" l="0" r="0" t="-2320"/>
          <a:stretch/>
        </p:blipFill>
        <p:spPr>
          <a:xfrm>
            <a:off x="33012" y="1322525"/>
            <a:ext cx="9077976" cy="32846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6"/>
          <p:cNvPicPr preferRelativeResize="0"/>
          <p:nvPr/>
        </p:nvPicPr>
        <p:blipFill>
          <a:blip r:embed="rId3">
            <a:alphaModFix/>
          </a:blip>
          <a:stretch>
            <a:fillRect/>
          </a:stretch>
        </p:blipFill>
        <p:spPr>
          <a:xfrm>
            <a:off x="4619504" y="854950"/>
            <a:ext cx="4524498" cy="3433599"/>
          </a:xfrm>
          <a:prstGeom prst="rect">
            <a:avLst/>
          </a:prstGeom>
          <a:noFill/>
          <a:ln>
            <a:noFill/>
          </a:ln>
        </p:spPr>
      </p:pic>
      <p:pic>
        <p:nvPicPr>
          <p:cNvPr id="223" name="Google Shape;223;p26"/>
          <p:cNvPicPr preferRelativeResize="0"/>
          <p:nvPr/>
        </p:nvPicPr>
        <p:blipFill>
          <a:blip r:embed="rId4">
            <a:alphaModFix/>
          </a:blip>
          <a:stretch>
            <a:fillRect/>
          </a:stretch>
        </p:blipFill>
        <p:spPr>
          <a:xfrm>
            <a:off x="47500" y="854945"/>
            <a:ext cx="4571999" cy="3433604"/>
          </a:xfrm>
          <a:prstGeom prst="rect">
            <a:avLst/>
          </a:prstGeom>
          <a:noFill/>
          <a:ln>
            <a:noFill/>
          </a:ln>
        </p:spPr>
      </p:pic>
      <p:sp>
        <p:nvSpPr>
          <p:cNvPr id="224" name="Google Shape;224;p26"/>
          <p:cNvSpPr txBox="1"/>
          <p:nvPr/>
        </p:nvSpPr>
        <p:spPr>
          <a:xfrm>
            <a:off x="1883475" y="412475"/>
            <a:ext cx="5232900" cy="3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a:solidFill>
                  <a:schemeClr val="lt1"/>
                </a:solidFill>
                <a:latin typeface="Lato"/>
                <a:ea typeface="Lato"/>
                <a:cs typeface="Lato"/>
                <a:sym typeface="Lato"/>
              </a:rPr>
              <a:t>Evolution de la vente de Euglucon 5 au fil du temps</a:t>
            </a:r>
            <a:endParaRPr b="1">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7"/>
          <p:cNvPicPr preferRelativeResize="0"/>
          <p:nvPr/>
        </p:nvPicPr>
        <p:blipFill>
          <a:blip r:embed="rId3">
            <a:alphaModFix/>
          </a:blip>
          <a:stretch>
            <a:fillRect/>
          </a:stretch>
        </p:blipFill>
        <p:spPr>
          <a:xfrm>
            <a:off x="126675" y="744725"/>
            <a:ext cx="4337064" cy="3469651"/>
          </a:xfrm>
          <a:prstGeom prst="rect">
            <a:avLst/>
          </a:prstGeom>
          <a:noFill/>
          <a:ln>
            <a:noFill/>
          </a:ln>
        </p:spPr>
      </p:pic>
      <p:pic>
        <p:nvPicPr>
          <p:cNvPr id="230" name="Google Shape;230;p27"/>
          <p:cNvPicPr preferRelativeResize="0"/>
          <p:nvPr/>
        </p:nvPicPr>
        <p:blipFill>
          <a:blip r:embed="rId4">
            <a:alphaModFix/>
          </a:blip>
          <a:stretch>
            <a:fillRect/>
          </a:stretch>
        </p:blipFill>
        <p:spPr>
          <a:xfrm>
            <a:off x="4463751" y="744725"/>
            <a:ext cx="4557566" cy="3469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8"/>
          <p:cNvPicPr preferRelativeResize="0"/>
          <p:nvPr/>
        </p:nvPicPr>
        <p:blipFill>
          <a:blip r:embed="rId3">
            <a:alphaModFix/>
          </a:blip>
          <a:stretch>
            <a:fillRect/>
          </a:stretch>
        </p:blipFill>
        <p:spPr>
          <a:xfrm>
            <a:off x="152400" y="152400"/>
            <a:ext cx="8839199" cy="440170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9"/>
          <p:cNvPicPr preferRelativeResize="0"/>
          <p:nvPr/>
        </p:nvPicPr>
        <p:blipFill>
          <a:blip r:embed="rId3">
            <a:alphaModFix/>
          </a:blip>
          <a:stretch>
            <a:fillRect/>
          </a:stretch>
        </p:blipFill>
        <p:spPr>
          <a:xfrm>
            <a:off x="0" y="295004"/>
            <a:ext cx="9143999" cy="45534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0"/>
          <p:cNvPicPr preferRelativeResize="0"/>
          <p:nvPr/>
        </p:nvPicPr>
        <p:blipFill>
          <a:blip r:embed="rId3">
            <a:alphaModFix/>
          </a:blip>
          <a:stretch>
            <a:fillRect/>
          </a:stretch>
        </p:blipFill>
        <p:spPr>
          <a:xfrm>
            <a:off x="1271588" y="1138238"/>
            <a:ext cx="6600825" cy="2867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nvSpPr>
        <p:spPr>
          <a:xfrm>
            <a:off x="1552050" y="280750"/>
            <a:ext cx="60399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800" u="sng">
                <a:solidFill>
                  <a:schemeClr val="dk2"/>
                </a:solidFill>
              </a:rPr>
              <a:t>Comparaison des parts de marché de 1966 et 1974</a:t>
            </a:r>
            <a:endParaRPr sz="1800" u="sng">
              <a:solidFill>
                <a:schemeClr val="dk2"/>
              </a:solidFill>
            </a:endParaRPr>
          </a:p>
        </p:txBody>
      </p:sp>
      <p:pic>
        <p:nvPicPr>
          <p:cNvPr id="251" name="Google Shape;251;p31"/>
          <p:cNvPicPr preferRelativeResize="0"/>
          <p:nvPr/>
        </p:nvPicPr>
        <p:blipFill>
          <a:blip r:embed="rId3">
            <a:alphaModFix/>
          </a:blip>
          <a:stretch>
            <a:fillRect/>
          </a:stretch>
        </p:blipFill>
        <p:spPr>
          <a:xfrm>
            <a:off x="211411" y="998250"/>
            <a:ext cx="4131990" cy="3147000"/>
          </a:xfrm>
          <a:prstGeom prst="rect">
            <a:avLst/>
          </a:prstGeom>
          <a:noFill/>
          <a:ln>
            <a:noFill/>
          </a:ln>
        </p:spPr>
      </p:pic>
      <p:pic>
        <p:nvPicPr>
          <p:cNvPr id="252" name="Google Shape;252;p31"/>
          <p:cNvPicPr preferRelativeResize="0"/>
          <p:nvPr/>
        </p:nvPicPr>
        <p:blipFill>
          <a:blip r:embed="rId4">
            <a:alphaModFix/>
          </a:blip>
          <a:stretch>
            <a:fillRect/>
          </a:stretch>
        </p:blipFill>
        <p:spPr>
          <a:xfrm>
            <a:off x="4419600" y="998238"/>
            <a:ext cx="4571999" cy="31470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nvSpPr>
        <p:spPr>
          <a:xfrm>
            <a:off x="1282800" y="137300"/>
            <a:ext cx="4887300" cy="48360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lt1"/>
              </a:buClr>
              <a:buSzPts val="1100"/>
              <a:buFont typeface="Lato"/>
              <a:buAutoNum type="arabicPeriod"/>
            </a:pPr>
            <a:r>
              <a:rPr b="1" lang="fr" sz="1100" u="sng">
                <a:solidFill>
                  <a:schemeClr val="lt1"/>
                </a:solidFill>
                <a:latin typeface="Lato"/>
                <a:ea typeface="Lato"/>
                <a:cs typeface="Lato"/>
                <a:sym typeface="Lato"/>
              </a:rPr>
              <a:t>Introduction</a:t>
            </a:r>
            <a:endParaRPr b="1" sz="1100" u="sng">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Notice d’instruction</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Problématique </a:t>
            </a:r>
            <a:endParaRPr sz="1100">
              <a:solidFill>
                <a:schemeClr val="lt1"/>
              </a:solidFill>
              <a:latin typeface="Lato"/>
              <a:ea typeface="Lato"/>
              <a:cs typeface="Lato"/>
              <a:sym typeface="Lato"/>
            </a:endParaRPr>
          </a:p>
          <a:p>
            <a:pPr indent="0" lvl="0" marL="914400" rtl="0" algn="l">
              <a:lnSpc>
                <a:spcPct val="150000"/>
              </a:lnSpc>
              <a:spcBef>
                <a:spcPts val="0"/>
              </a:spcBef>
              <a:spcAft>
                <a:spcPts val="0"/>
              </a:spcAft>
              <a:buNone/>
            </a:pPr>
            <a:r>
              <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AutoNum type="arabicPeriod"/>
            </a:pPr>
            <a:r>
              <a:rPr b="1" lang="fr" sz="1100" u="sng">
                <a:solidFill>
                  <a:schemeClr val="lt1"/>
                </a:solidFill>
                <a:latin typeface="Lato"/>
                <a:ea typeface="Lato"/>
                <a:cs typeface="Lato"/>
                <a:sym typeface="Lato"/>
              </a:rPr>
              <a:t>Diabète et antidiabétique</a:t>
            </a:r>
            <a:endParaRPr b="1" sz="1100" u="sng">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Explication du diabète</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Situation du diabète en RFA en 1966</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Explication des antidiabétiques</a:t>
            </a:r>
            <a:endParaRPr sz="1100">
              <a:solidFill>
                <a:schemeClr val="lt1"/>
              </a:solidFill>
              <a:latin typeface="Lato"/>
              <a:ea typeface="Lato"/>
              <a:cs typeface="Lato"/>
              <a:sym typeface="Lato"/>
            </a:endParaRPr>
          </a:p>
          <a:p>
            <a:pPr indent="0" lvl="0" marL="914400" rtl="0" algn="l">
              <a:lnSpc>
                <a:spcPct val="150000"/>
              </a:lnSpc>
              <a:spcBef>
                <a:spcPts val="0"/>
              </a:spcBef>
              <a:spcAft>
                <a:spcPts val="0"/>
              </a:spcAft>
              <a:buNone/>
            </a:pPr>
            <a:r>
              <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AutoNum type="arabicPeriod"/>
            </a:pPr>
            <a:r>
              <a:rPr b="1" lang="fr" sz="1100" u="sng">
                <a:solidFill>
                  <a:schemeClr val="lt1"/>
                </a:solidFill>
                <a:latin typeface="Lato"/>
                <a:ea typeface="Lato"/>
                <a:cs typeface="Lato"/>
                <a:sym typeface="Lato"/>
              </a:rPr>
              <a:t>Méthodologie</a:t>
            </a:r>
            <a:endParaRPr b="1" sz="1100" u="sng">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Utilisation d'excel et de Rstudio</a:t>
            </a:r>
            <a:endParaRPr sz="1100">
              <a:solidFill>
                <a:schemeClr val="lt1"/>
              </a:solidFill>
              <a:latin typeface="Lato"/>
              <a:ea typeface="Lato"/>
              <a:cs typeface="Lato"/>
              <a:sym typeface="Lato"/>
            </a:endParaRPr>
          </a:p>
          <a:p>
            <a:pPr indent="0" lvl="0" marL="914400" rtl="0" algn="l">
              <a:lnSpc>
                <a:spcPct val="150000"/>
              </a:lnSpc>
              <a:spcBef>
                <a:spcPts val="0"/>
              </a:spcBef>
              <a:spcAft>
                <a:spcPts val="0"/>
              </a:spcAft>
              <a:buNone/>
            </a:pPr>
            <a:r>
              <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AutoNum type="arabicPeriod"/>
            </a:pPr>
            <a:r>
              <a:rPr b="1" lang="fr" sz="1100" u="sng">
                <a:solidFill>
                  <a:schemeClr val="lt1"/>
                </a:solidFill>
                <a:latin typeface="Lato"/>
                <a:ea typeface="Lato"/>
                <a:cs typeface="Lato"/>
                <a:sym typeface="Lato"/>
              </a:rPr>
              <a:t>Analyse graphique</a:t>
            </a:r>
            <a:endParaRPr b="1" sz="1100" u="sng">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Graphique des médicaments 1966 et 1974</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Graphique des part de marché</a:t>
            </a:r>
            <a:endParaRPr sz="1100">
              <a:solidFill>
                <a:schemeClr val="lt1"/>
              </a:solidFill>
              <a:latin typeface="Lato"/>
              <a:ea typeface="Lato"/>
              <a:cs typeface="Lato"/>
              <a:sym typeface="Lato"/>
            </a:endParaRPr>
          </a:p>
          <a:p>
            <a:pPr indent="0" lvl="0" marL="914400" rtl="0" algn="l">
              <a:lnSpc>
                <a:spcPct val="150000"/>
              </a:lnSpc>
              <a:spcBef>
                <a:spcPts val="0"/>
              </a:spcBef>
              <a:spcAft>
                <a:spcPts val="0"/>
              </a:spcAft>
              <a:buNone/>
            </a:pPr>
            <a:r>
              <a:t/>
            </a:r>
            <a:endParaRPr sz="1100">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AutoNum type="arabicPeriod"/>
            </a:pPr>
            <a:r>
              <a:rPr b="1" lang="fr" sz="1100" u="sng">
                <a:solidFill>
                  <a:schemeClr val="lt1"/>
                </a:solidFill>
                <a:latin typeface="Lato"/>
                <a:ea typeface="Lato"/>
                <a:cs typeface="Lato"/>
                <a:sym typeface="Lato"/>
              </a:rPr>
              <a:t>Conclusion</a:t>
            </a:r>
            <a:endParaRPr b="1" sz="1100" u="sng">
              <a:solidFill>
                <a:schemeClr val="lt1"/>
              </a:solidFill>
              <a:latin typeface="Lato"/>
              <a:ea typeface="Lato"/>
              <a:cs typeface="Lato"/>
              <a:sym typeface="Lato"/>
            </a:endParaRPr>
          </a:p>
          <a:p>
            <a:pPr indent="-298450" lvl="0" marL="457200" rtl="0" algn="l">
              <a:lnSpc>
                <a:spcPct val="150000"/>
              </a:lnSpc>
              <a:spcBef>
                <a:spcPts val="0"/>
              </a:spcBef>
              <a:spcAft>
                <a:spcPts val="0"/>
              </a:spcAft>
              <a:buClr>
                <a:schemeClr val="lt1"/>
              </a:buClr>
              <a:buSzPts val="1100"/>
              <a:buFont typeface="Lato"/>
              <a:buChar char="-"/>
            </a:pPr>
            <a:r>
              <a:rPr lang="fr" sz="1100">
                <a:solidFill>
                  <a:schemeClr val="lt1"/>
                </a:solidFill>
                <a:latin typeface="Lato"/>
                <a:ea typeface="Lato"/>
                <a:cs typeface="Lato"/>
                <a:sym typeface="Lato"/>
              </a:rPr>
              <a:t>Comparaison des parts de marché de 1966 et 1974</a:t>
            </a:r>
            <a:endParaRPr sz="13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fr"/>
              <a:t>L'introduction de l'Euglucon 5 a marqué un tournant important dans le traitement du diabète en RFA, démontrant l'impact significatif qu'une innovation pharmaceutique peut avoir sur le marché. </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rPr lang="fr"/>
              <a:t>La réussite de l'Euglucon 5 illustre l'importance de l'innovation dans l'industrie pharmaceutique pour répondre aux besoins médicaux non satisfaits et maintenir une position concurrentielle sur le marché.</a:t>
            </a:r>
            <a:endParaRPr/>
          </a:p>
          <a:p>
            <a:pPr indent="0" lvl="0" marL="0" rtl="0" algn="l">
              <a:spcBef>
                <a:spcPts val="1200"/>
              </a:spcBef>
              <a:spcAft>
                <a:spcPts val="1200"/>
              </a:spcAft>
              <a:buNone/>
            </a:pPr>
            <a:r>
              <a:rPr lang="f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490600" y="2159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fr" sz="3000"/>
              <a:t>MERCI POUR VOTRE ATTENTION</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idx="1" type="body"/>
          </p:nvPr>
        </p:nvSpPr>
        <p:spPr>
          <a:xfrm>
            <a:off x="311700" y="870525"/>
            <a:ext cx="8520600" cy="4175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b="1" lang="fr"/>
              <a:t>Lien pour le tableau excel :</a:t>
            </a:r>
            <a:endParaRPr b="1"/>
          </a:p>
          <a:p>
            <a:pPr indent="0" lvl="0" marL="0" rtl="0" algn="l">
              <a:spcBef>
                <a:spcPts val="1200"/>
              </a:spcBef>
              <a:spcAft>
                <a:spcPts val="0"/>
              </a:spcAft>
              <a:buNone/>
            </a:pPr>
            <a:r>
              <a:rPr lang="fr" u="sng">
                <a:solidFill>
                  <a:schemeClr val="hlink"/>
                </a:solidFill>
                <a:hlinkClick r:id="rId3"/>
              </a:rPr>
              <a:t>https://docs.google.com/spreadsheets/d/1dz_rBtlgb4ZUrfhlfVfMeEclJLZTyqXO/edit?usp=sharing&amp;ouid=110478518937907721607&amp;rtpof=true&amp;sd=true</a:t>
            </a:r>
            <a:endParaRPr/>
          </a:p>
          <a:p>
            <a:pPr indent="-311150" lvl="0" marL="457200" rtl="0" algn="l">
              <a:spcBef>
                <a:spcPts val="1200"/>
              </a:spcBef>
              <a:spcAft>
                <a:spcPts val="0"/>
              </a:spcAft>
              <a:buSzPts val="1300"/>
              <a:buAutoNum type="arabicPeriod"/>
            </a:pPr>
            <a:r>
              <a:rPr b="1" lang="fr"/>
              <a:t>Lien pour le code r :</a:t>
            </a:r>
            <a:endParaRPr b="1"/>
          </a:p>
          <a:p>
            <a:pPr indent="0" lvl="0" marL="0" rtl="0" algn="l">
              <a:spcBef>
                <a:spcPts val="1200"/>
              </a:spcBef>
              <a:spcAft>
                <a:spcPts val="0"/>
              </a:spcAft>
              <a:buNone/>
            </a:pPr>
            <a:r>
              <a:rPr lang="fr" u="sng">
                <a:solidFill>
                  <a:schemeClr val="hlink"/>
                </a:solidFill>
                <a:hlinkClick r:id="rId4"/>
              </a:rPr>
              <a:t>https://docs.google.com/document/d/126n0vRWwm_duADajZwPBBGBBQUKQv7SDqMX_f3A4z9g/edit?usp=drive_link</a:t>
            </a:r>
            <a:endParaRPr/>
          </a:p>
          <a:p>
            <a:pPr indent="-311150" lvl="0" marL="457200" rtl="0" algn="l">
              <a:spcBef>
                <a:spcPts val="1200"/>
              </a:spcBef>
              <a:spcAft>
                <a:spcPts val="0"/>
              </a:spcAft>
              <a:buSzPts val="1300"/>
              <a:buAutoNum type="arabicPeriod"/>
            </a:pPr>
            <a:r>
              <a:rPr b="1" lang="fr"/>
              <a:t>Lien du document de vente :</a:t>
            </a:r>
            <a:endParaRPr b="1"/>
          </a:p>
          <a:p>
            <a:pPr indent="0" lvl="0" marL="0" rtl="0" algn="l">
              <a:spcBef>
                <a:spcPts val="1200"/>
              </a:spcBef>
              <a:spcAft>
                <a:spcPts val="0"/>
              </a:spcAft>
              <a:buNone/>
            </a:pPr>
            <a:r>
              <a:rPr lang="fr"/>
              <a:t>chrome-extension://efaidnbmnnnibpcajpcglclefindmkaj/</a:t>
            </a:r>
            <a:r>
              <a:rPr lang="fr" u="sng">
                <a:solidFill>
                  <a:schemeClr val="hlink"/>
                </a:solidFill>
                <a:hlinkClick r:id="rId5"/>
              </a:rPr>
              <a:t>https://moodle.unistra.fr/pluginfile.php/1153880/mod_resource/content/2/DPM%201966-1974%20Teil%202%2C%20Zehnjahresvergleich%20Compr.pdf</a:t>
            </a:r>
            <a:endParaRPr/>
          </a:p>
          <a:p>
            <a:pPr indent="0" lvl="0" marL="0" rtl="0" algn="l">
              <a:spcBef>
                <a:spcPts val="1200"/>
              </a:spcBef>
              <a:spcAft>
                <a:spcPts val="1200"/>
              </a:spcAft>
              <a:buNone/>
            </a:pPr>
            <a:r>
              <a:t/>
            </a:r>
            <a:endParaRPr/>
          </a:p>
        </p:txBody>
      </p:sp>
      <p:sp>
        <p:nvSpPr>
          <p:cNvPr id="268" name="Google Shape;268;p34"/>
          <p:cNvSpPr txBox="1"/>
          <p:nvPr/>
        </p:nvSpPr>
        <p:spPr>
          <a:xfrm>
            <a:off x="1555475" y="218650"/>
            <a:ext cx="5695200" cy="46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2000">
                <a:solidFill>
                  <a:schemeClr val="dk2"/>
                </a:solidFill>
              </a:rPr>
              <a:t>RÉFÉRENCES</a:t>
            </a:r>
            <a:endParaRPr b="1" sz="22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nvSpPr>
        <p:spPr>
          <a:xfrm>
            <a:off x="3741725" y="302250"/>
            <a:ext cx="3121200" cy="468000"/>
          </a:xfrm>
          <a:prstGeom prst="rect">
            <a:avLst/>
          </a:prstGeom>
          <a:noFill/>
          <a:ln>
            <a:noFill/>
          </a:ln>
        </p:spPr>
        <p:txBody>
          <a:bodyPr anchorCtr="0" anchor="t" bIns="91425" lIns="91425" spcFirstLastPara="1" rIns="91425" wrap="square" tIns="91425">
            <a:noAutofit/>
          </a:bodyPr>
          <a:lstStyle/>
          <a:p>
            <a:pPr indent="-355600" lvl="0" marL="457200" rtl="0" algn="ctr">
              <a:spcBef>
                <a:spcPts val="0"/>
              </a:spcBef>
              <a:spcAft>
                <a:spcPts val="0"/>
              </a:spcAft>
              <a:buClr>
                <a:schemeClr val="dk2"/>
              </a:buClr>
              <a:buSzPts val="2000"/>
              <a:buAutoNum type="arabicPeriod"/>
            </a:pPr>
            <a:r>
              <a:rPr b="1" lang="fr" sz="2000">
                <a:solidFill>
                  <a:schemeClr val="dk2"/>
                </a:solidFill>
              </a:rPr>
              <a:t>Introduction</a:t>
            </a:r>
            <a:endParaRPr b="1" sz="2000">
              <a:solidFill>
                <a:schemeClr val="dk2"/>
              </a:solidFill>
            </a:endParaRPr>
          </a:p>
        </p:txBody>
      </p:sp>
      <p:pic>
        <p:nvPicPr>
          <p:cNvPr id="148" name="Google Shape;148;p15"/>
          <p:cNvPicPr preferRelativeResize="0"/>
          <p:nvPr/>
        </p:nvPicPr>
        <p:blipFill>
          <a:blip r:embed="rId3">
            <a:alphaModFix/>
          </a:blip>
          <a:stretch>
            <a:fillRect/>
          </a:stretch>
        </p:blipFill>
        <p:spPr>
          <a:xfrm>
            <a:off x="162625" y="902025"/>
            <a:ext cx="2728801" cy="4091999"/>
          </a:xfrm>
          <a:prstGeom prst="rect">
            <a:avLst/>
          </a:prstGeom>
          <a:noFill/>
          <a:ln>
            <a:noFill/>
          </a:ln>
        </p:spPr>
      </p:pic>
      <p:sp>
        <p:nvSpPr>
          <p:cNvPr id="149" name="Google Shape;149;p15"/>
          <p:cNvSpPr txBox="1"/>
          <p:nvPr/>
        </p:nvSpPr>
        <p:spPr>
          <a:xfrm>
            <a:off x="1375025" y="2883225"/>
            <a:ext cx="2366700" cy="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0" name="Google Shape;150;p15"/>
          <p:cNvSpPr txBox="1"/>
          <p:nvPr/>
        </p:nvSpPr>
        <p:spPr>
          <a:xfrm>
            <a:off x="3239800" y="1079925"/>
            <a:ext cx="5758200" cy="391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fr" sz="1800">
                <a:solidFill>
                  <a:schemeClr val="dk2"/>
                </a:solidFill>
              </a:rPr>
              <a:t>Les données ont été extraites du DPM (Der Pharmazeutische Market) couvrant les années 1966 à 1974. </a:t>
            </a:r>
            <a:endParaRPr sz="1800">
              <a:solidFill>
                <a:schemeClr val="dk2"/>
              </a:solidFill>
            </a:endParaRPr>
          </a:p>
          <a:p>
            <a:pPr indent="0" lvl="0" marL="0" rtl="0" algn="l">
              <a:lnSpc>
                <a:spcPct val="115000"/>
              </a:lnSpc>
              <a:spcBef>
                <a:spcPts val="1200"/>
              </a:spcBef>
              <a:spcAft>
                <a:spcPts val="0"/>
              </a:spcAft>
              <a:buNone/>
            </a:pPr>
            <a:r>
              <a:rPr lang="fr" sz="1800">
                <a:solidFill>
                  <a:schemeClr val="dk2"/>
                </a:solidFill>
              </a:rPr>
              <a:t>Excel a été utilisé pour organiser et visualiser les données, créant des graphiques illustrant l'évolution des ventes. </a:t>
            </a:r>
            <a:endParaRPr sz="1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lang="fr" sz="1800">
                <a:solidFill>
                  <a:schemeClr val="dk2"/>
                </a:solidFill>
              </a:rPr>
              <a:t>RStudio a été employé pour des analyses statistiques approfondies, permettant une interprétation rigoureuse des tendances observées.</a:t>
            </a:r>
            <a:endParaRPr sz="1800">
              <a:solidFill>
                <a:schemeClr val="dk2"/>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ctrTitle"/>
          </p:nvPr>
        </p:nvSpPr>
        <p:spPr>
          <a:xfrm>
            <a:off x="2467350" y="242525"/>
            <a:ext cx="4209300" cy="63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2800" u="sng"/>
              <a:t>Notice d’instruction</a:t>
            </a:r>
            <a:endParaRPr/>
          </a:p>
        </p:txBody>
      </p:sp>
      <p:sp>
        <p:nvSpPr>
          <p:cNvPr id="156" name="Google Shape;156;p16"/>
          <p:cNvSpPr txBox="1"/>
          <p:nvPr>
            <p:ph idx="1" type="subTitle"/>
          </p:nvPr>
        </p:nvSpPr>
        <p:spPr>
          <a:xfrm>
            <a:off x="4572000" y="1302750"/>
            <a:ext cx="4260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800"/>
              <a:t>Inf</a:t>
            </a:r>
            <a:r>
              <a:rPr b="1" lang="fr" sz="1800"/>
              <a:t>ormations générales</a:t>
            </a:r>
            <a:endParaRPr b="1" sz="18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fr" sz="1700"/>
              <a:t>1. Base de données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2. Classification anatomique internationale</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3. Instructions du fabricant</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4. Résultats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fr" sz="1700"/>
              <a:t>5. Contenu</a:t>
            </a:r>
            <a:endParaRPr sz="17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p:txBody>
      </p:sp>
      <p:pic>
        <p:nvPicPr>
          <p:cNvPr id="157" name="Google Shape;157;p16"/>
          <p:cNvPicPr preferRelativeResize="0"/>
          <p:nvPr/>
        </p:nvPicPr>
        <p:blipFill>
          <a:blip r:embed="rId3">
            <a:alphaModFix/>
          </a:blip>
          <a:stretch>
            <a:fillRect/>
          </a:stretch>
        </p:blipFill>
        <p:spPr>
          <a:xfrm>
            <a:off x="70425" y="1530875"/>
            <a:ext cx="4050100" cy="27048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311700" y="157800"/>
            <a:ext cx="8520600" cy="62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fr" u="sng"/>
              <a:t>Problématique</a:t>
            </a:r>
            <a:endParaRPr sz="2800"/>
          </a:p>
        </p:txBody>
      </p:sp>
      <p:pic>
        <p:nvPicPr>
          <p:cNvPr id="163" name="Google Shape;163;p17"/>
          <p:cNvPicPr preferRelativeResize="0"/>
          <p:nvPr/>
        </p:nvPicPr>
        <p:blipFill>
          <a:blip r:embed="rId3">
            <a:alphaModFix/>
          </a:blip>
          <a:stretch>
            <a:fillRect/>
          </a:stretch>
        </p:blipFill>
        <p:spPr>
          <a:xfrm>
            <a:off x="2205675" y="993925"/>
            <a:ext cx="4732650" cy="389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252050" y="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2. Diabètes et antidiabétiques</a:t>
            </a:r>
            <a:endParaRPr/>
          </a:p>
        </p:txBody>
      </p:sp>
      <p:pic>
        <p:nvPicPr>
          <p:cNvPr id="169" name="Google Shape;169;p18"/>
          <p:cNvPicPr preferRelativeResize="0"/>
          <p:nvPr/>
        </p:nvPicPr>
        <p:blipFill>
          <a:blip r:embed="rId3">
            <a:alphaModFix/>
          </a:blip>
          <a:stretch>
            <a:fillRect/>
          </a:stretch>
        </p:blipFill>
        <p:spPr>
          <a:xfrm>
            <a:off x="249600" y="1085700"/>
            <a:ext cx="8644799" cy="3461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u="sng"/>
              <a:t>Production des </a:t>
            </a:r>
            <a:r>
              <a:rPr lang="fr" u="sng"/>
              <a:t>antidiabétiques</a:t>
            </a:r>
            <a:r>
              <a:rPr lang="fr" u="sng"/>
              <a:t> en RFA en 1966</a:t>
            </a:r>
            <a:endParaRPr u="sng"/>
          </a:p>
        </p:txBody>
      </p:sp>
      <p:pic>
        <p:nvPicPr>
          <p:cNvPr id="175" name="Google Shape;175;p19"/>
          <p:cNvPicPr preferRelativeResize="0"/>
          <p:nvPr/>
        </p:nvPicPr>
        <p:blipFill>
          <a:blip r:embed="rId3">
            <a:alphaModFix/>
          </a:blip>
          <a:stretch>
            <a:fillRect/>
          </a:stretch>
        </p:blipFill>
        <p:spPr>
          <a:xfrm>
            <a:off x="2010275" y="1427550"/>
            <a:ext cx="4879033" cy="3715951"/>
          </a:xfrm>
          <a:prstGeom prst="rect">
            <a:avLst/>
          </a:prstGeom>
          <a:noFill/>
          <a:ln>
            <a:noFill/>
          </a:ln>
        </p:spPr>
      </p:pic>
      <p:sp>
        <p:nvSpPr>
          <p:cNvPr id="176" name="Google Shape;176;p19"/>
          <p:cNvSpPr txBox="1"/>
          <p:nvPr/>
        </p:nvSpPr>
        <p:spPr>
          <a:xfrm>
            <a:off x="3209250" y="1012075"/>
            <a:ext cx="2725500" cy="3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300" u="sng">
                <a:solidFill>
                  <a:schemeClr val="lt1"/>
                </a:solidFill>
                <a:latin typeface="Lato"/>
                <a:ea typeface="Lato"/>
                <a:cs typeface="Lato"/>
                <a:sym typeface="Lato"/>
              </a:rPr>
              <a:t>Part de marché en 1966 :</a:t>
            </a:r>
            <a:endParaRPr sz="1300" u="sng">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5833"/>
              <a:buFont typeface="Arial"/>
              <a:buNone/>
            </a:pPr>
            <a:r>
              <a:rPr lang="fr" u="sng"/>
              <a:t>Le diabète - explication</a:t>
            </a:r>
            <a:endParaRPr u="sng"/>
          </a:p>
          <a:p>
            <a:pPr indent="0" lvl="0" marL="0" rtl="0" algn="l">
              <a:spcBef>
                <a:spcPts val="0"/>
              </a:spcBef>
              <a:spcAft>
                <a:spcPts val="0"/>
              </a:spcAft>
              <a:buNone/>
            </a:pPr>
            <a:r>
              <a:t/>
            </a:r>
            <a:endParaRPr/>
          </a:p>
        </p:txBody>
      </p:sp>
      <p:sp>
        <p:nvSpPr>
          <p:cNvPr id="182" name="Google Shape;182;p20"/>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3" name="Google Shape;183;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fr" sz="1410"/>
              <a:t>Symptômes</a:t>
            </a:r>
            <a:endParaRPr b="1" sz="1410"/>
          </a:p>
          <a:p>
            <a:pPr indent="0" lvl="0" marL="0" rtl="0" algn="l">
              <a:lnSpc>
                <a:spcPct val="95000"/>
              </a:lnSpc>
              <a:spcBef>
                <a:spcPts val="1200"/>
              </a:spcBef>
              <a:spcAft>
                <a:spcPts val="0"/>
              </a:spcAft>
              <a:buSzPts val="770"/>
              <a:buNone/>
            </a:pPr>
            <a:r>
              <a:t/>
            </a:r>
            <a:endParaRPr b="1" sz="1410"/>
          </a:p>
          <a:p>
            <a:pPr indent="0" lvl="0" marL="0" rtl="0" algn="l">
              <a:lnSpc>
                <a:spcPct val="95000"/>
              </a:lnSpc>
              <a:spcBef>
                <a:spcPts val="1200"/>
              </a:spcBef>
              <a:spcAft>
                <a:spcPts val="0"/>
              </a:spcAft>
              <a:buSzPts val="770"/>
              <a:buNone/>
            </a:pPr>
            <a:r>
              <a:rPr b="1" lang="fr" sz="1410"/>
              <a:t>Facteurs de Risque</a:t>
            </a:r>
            <a:endParaRPr b="1" sz="1410"/>
          </a:p>
          <a:p>
            <a:pPr indent="0" lvl="0" marL="0" rtl="0" algn="l">
              <a:lnSpc>
                <a:spcPct val="95000"/>
              </a:lnSpc>
              <a:spcBef>
                <a:spcPts val="1200"/>
              </a:spcBef>
              <a:spcAft>
                <a:spcPts val="0"/>
              </a:spcAft>
              <a:buSzPts val="770"/>
              <a:buNone/>
            </a:pPr>
            <a:r>
              <a:t/>
            </a:r>
            <a:endParaRPr b="1" sz="1410"/>
          </a:p>
          <a:p>
            <a:pPr indent="0" lvl="0" marL="0" rtl="0" algn="l">
              <a:lnSpc>
                <a:spcPct val="95000"/>
              </a:lnSpc>
              <a:spcBef>
                <a:spcPts val="1200"/>
              </a:spcBef>
              <a:spcAft>
                <a:spcPts val="0"/>
              </a:spcAft>
              <a:buSzPts val="770"/>
              <a:buNone/>
            </a:pPr>
            <a:r>
              <a:rPr b="1" lang="fr" sz="1410"/>
              <a:t>Prévention </a:t>
            </a:r>
            <a:endParaRPr b="1" sz="1410"/>
          </a:p>
          <a:p>
            <a:pPr indent="0" lvl="0" marL="0" rtl="0" algn="l">
              <a:lnSpc>
                <a:spcPct val="95000"/>
              </a:lnSpc>
              <a:spcBef>
                <a:spcPts val="1200"/>
              </a:spcBef>
              <a:spcAft>
                <a:spcPts val="0"/>
              </a:spcAft>
              <a:buSzPts val="770"/>
              <a:buNone/>
            </a:pPr>
            <a:r>
              <a:t/>
            </a:r>
            <a:endParaRPr b="1" sz="1410"/>
          </a:p>
          <a:p>
            <a:pPr indent="0" lvl="0" marL="0" rtl="0" algn="l">
              <a:lnSpc>
                <a:spcPct val="95000"/>
              </a:lnSpc>
              <a:spcBef>
                <a:spcPts val="1200"/>
              </a:spcBef>
              <a:spcAft>
                <a:spcPts val="1200"/>
              </a:spcAft>
              <a:buSzPts val="770"/>
              <a:buNone/>
            </a:pPr>
            <a:r>
              <a:rPr b="1" lang="fr" sz="1410"/>
              <a:t>Traitement</a:t>
            </a:r>
            <a:endParaRPr b="1" sz="1410"/>
          </a:p>
        </p:txBody>
      </p:sp>
      <p:pic>
        <p:nvPicPr>
          <p:cNvPr id="184" name="Google Shape;184;p20"/>
          <p:cNvPicPr preferRelativeResize="0"/>
          <p:nvPr/>
        </p:nvPicPr>
        <p:blipFill>
          <a:blip r:embed="rId3">
            <a:alphaModFix/>
          </a:blip>
          <a:stretch>
            <a:fillRect/>
          </a:stretch>
        </p:blipFill>
        <p:spPr>
          <a:xfrm>
            <a:off x="0" y="743463"/>
            <a:ext cx="4507125" cy="4285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59100" y="300025"/>
            <a:ext cx="6625800" cy="1311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sz="5600" u="sng"/>
              <a:t>A</a:t>
            </a:r>
            <a:r>
              <a:rPr lang="fr" sz="5600" u="sng"/>
              <a:t>ntidiabétiques</a:t>
            </a:r>
            <a:endParaRPr sz="5600" u="sng"/>
          </a:p>
        </p:txBody>
      </p:sp>
      <p:pic>
        <p:nvPicPr>
          <p:cNvPr id="190" name="Google Shape;190;p21"/>
          <p:cNvPicPr preferRelativeResize="0"/>
          <p:nvPr/>
        </p:nvPicPr>
        <p:blipFill>
          <a:blip r:embed="rId4">
            <a:alphaModFix/>
          </a:blip>
          <a:stretch>
            <a:fillRect/>
          </a:stretch>
        </p:blipFill>
        <p:spPr>
          <a:xfrm>
            <a:off x="2462962" y="1663950"/>
            <a:ext cx="4218076" cy="2879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